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6" r:id="rId1"/>
  </p:sldMasterIdLst>
  <p:sldIdLst>
    <p:sldId id="279" r:id="rId2"/>
    <p:sldId id="257" r:id="rId3"/>
    <p:sldId id="282" r:id="rId4"/>
    <p:sldId id="283" r:id="rId5"/>
    <p:sldId id="284" r:id="rId6"/>
    <p:sldId id="258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301" r:id="rId16"/>
    <p:sldId id="293" r:id="rId17"/>
    <p:sldId id="294" r:id="rId18"/>
    <p:sldId id="295" r:id="rId19"/>
    <p:sldId id="296" r:id="rId20"/>
    <p:sldId id="303" r:id="rId21"/>
    <p:sldId id="297" r:id="rId22"/>
    <p:sldId id="298" r:id="rId23"/>
    <p:sldId id="299" r:id="rId24"/>
    <p:sldId id="300" r:id="rId25"/>
    <p:sldId id="266" r:id="rId26"/>
    <p:sldId id="30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>
        <p:scale>
          <a:sx n="100" d="100"/>
          <a:sy n="100" d="100"/>
        </p:scale>
        <p:origin x="8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173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2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233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67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2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3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1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68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7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1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60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2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675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0" y="169863"/>
            <a:ext cx="12192000" cy="64928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И НАУКИ КЫРГЫЗСКОЙ РЕСПУБЛИКИ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 образовательное учреждение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профильного образования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КЫРГЫЗСКО-РОССИЙСКИЙ СЛАВЯНСКИЙ УНИВЕРСИТЕТ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Первого Президента Российской Федерации Б.Н. Ельцина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ЕСТЕСТВЕННО – ТЕХНИЧЕСКИЙ ФАКУЛЬТЕТ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информационных и вычислительных технологий</a:t>
            </a:r>
          </a:p>
          <a:p>
            <a:pPr marL="0" indent="0" algn="ctr">
              <a:buNone/>
            </a:pPr>
            <a:br>
              <a:rPr lang="ru-RU" sz="1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Выпускная квалификационная работа 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</a:t>
            </a:r>
            <a:br>
              <a:rPr lang="ru-RU" sz="1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программных средств для распределенной системы мониторинга технического состояния экзомассажоров</a:t>
            </a:r>
            <a:endParaRPr lang="en-US" sz="1600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ЕПИ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-22</a:t>
            </a: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Лазарев Дмитрий Денисович</a:t>
            </a:r>
          </a:p>
          <a:p>
            <a:pPr marL="0" indent="0" algn="ctr">
              <a:buNone/>
            </a:pP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  <a:b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.т.н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Верзунов Сергей Николаевич</a:t>
            </a:r>
          </a:p>
          <a:p>
            <a:pPr marL="0" indent="0" algn="ctr">
              <a:buNone/>
            </a:pPr>
            <a: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Заведующий кафедрой д.т.н., профессор Лыченко Наталья Михайловна</a:t>
            </a:r>
            <a:b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Бишкек 2024</a:t>
            </a:r>
            <a:endParaRPr lang="ru-RU" sz="1400" cap="none" dirty="0"/>
          </a:p>
        </p:txBody>
      </p:sp>
    </p:spTree>
    <p:extLst>
      <p:ext uri="{BB962C8B-B14F-4D97-AF65-F5344CB8AC3E}">
        <p14:creationId xmlns:p14="http://schemas.microsoft.com/office/powerpoint/2010/main" val="1729011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019175" y="75405"/>
            <a:ext cx="10364788" cy="792163"/>
          </a:xfrm>
        </p:spPr>
        <p:txBody>
          <a:bodyPr>
            <a:normAutofit/>
          </a:bodyPr>
          <a:lstStyle/>
          <a:p>
            <a:r>
              <a:rPr lang="ru-RU" cap="none" dirty="0"/>
              <a:t>Пакеты вариантов использования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915093-A179-DD70-7F71-C8CFAE735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587" y="780202"/>
            <a:ext cx="5725324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75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92163"/>
          </a:xfrm>
        </p:spPr>
        <p:txBody>
          <a:bodyPr>
            <a:noAutofit/>
          </a:bodyPr>
          <a:lstStyle/>
          <a:p>
            <a:pPr algn="ctr"/>
            <a:r>
              <a:rPr lang="ru-RU" sz="3600" cap="none" dirty="0"/>
              <a:t>Детализация пакета функции ПС для администратора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5924A-5320-A1A5-9B8E-05CD78AC1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19" y="1207343"/>
            <a:ext cx="9497750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913605" y="0"/>
            <a:ext cx="10364788" cy="792163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Детализация пакета функции ПС для оператора</a:t>
            </a:r>
            <a:endParaRPr lang="ru-RU" sz="2800" cap="none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F13539-3A1F-4A94-B713-220DFC19FA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9033" y="702041"/>
            <a:ext cx="8973933" cy="558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41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913605" y="0"/>
            <a:ext cx="10364788" cy="792163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загрузки прошивки</a:t>
            </a:r>
            <a:endParaRPr lang="ru-RU" sz="2800" cap="none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F90326-FD43-442D-BFD1-67AA6177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363" y="792163"/>
            <a:ext cx="9208073" cy="600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25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поиска</a:t>
            </a:r>
            <a:endParaRPr lang="ru-RU" sz="2800" cap="none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16CB74-776E-47F5-9997-C557B7D0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89" y="790206"/>
            <a:ext cx="7678222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85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Диаграмма последовательности авторизации</a:t>
            </a:r>
            <a:endParaRPr lang="ru-RU" sz="2800" cap="none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06DD65-7B04-449E-92CB-33BEC1C0051C}"/>
              </a:ext>
            </a:extLst>
          </p:cNvPr>
          <p:cNvPicPr/>
          <p:nvPr/>
        </p:nvPicPr>
        <p:blipFill rotWithShape="1">
          <a:blip r:embed="rId2"/>
          <a:srcRect t="6204"/>
          <a:stretch/>
        </p:blipFill>
        <p:spPr>
          <a:xfrm>
            <a:off x="913149" y="792272"/>
            <a:ext cx="10226179" cy="54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7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Классы-сущности и связи между ними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8EFE7C-BFEF-616A-F4C2-BAB53EB43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59" y="792272"/>
            <a:ext cx="10865922" cy="59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9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Окно авторизации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8B0719-67FF-2231-FD87-FC063E22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" y="1089322"/>
            <a:ext cx="11289315" cy="53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4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Главная страница от лица администратора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83CC4A-8F5C-C389-B262-EAB0BB4B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13" y="792272"/>
            <a:ext cx="11177573" cy="57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60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устройства от лица администратора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9CD8C-FDE8-4F37-B12A-78330EC62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" y="804220"/>
            <a:ext cx="12192000" cy="605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3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современном мире, стремительно развивающемся в направлении цифровизации и автоматизации, возрастает потребность в эффективных инструментах для мониторинга и контроля технического состояния различных устройств и систем. Экзомассажоры, как инновационные устройства, предназначенные для терапевтического воздействия и улучшения качества жизни пользователей, требуют особого внимания в плане обеспечения их бесперебойной работы и своевременного обслуживания.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263415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Актуальность</a:t>
            </a:r>
          </a:p>
        </p:txBody>
      </p:sp>
    </p:spTree>
    <p:extLst>
      <p:ext uri="{BB962C8B-B14F-4D97-AF65-F5344CB8AC3E}">
        <p14:creationId xmlns:p14="http://schemas.microsoft.com/office/powerpoint/2010/main" val="2623628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устройства от лица администратора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76A802-74D6-4E05-9649-0EE2B88B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" y="758513"/>
            <a:ext cx="12192000" cy="610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29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Связь с техподдержкой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4FFB5D-4130-ED07-E796-91C34F3B0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789303"/>
            <a:ext cx="11780322" cy="599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3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Форма добавления новой прошивки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02ACCE-3200-856A-4133-A8D3C2FB9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25" y="967786"/>
            <a:ext cx="8749749" cy="546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65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регистрационных кодов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0204B7-F0F0-EDA7-0124-663A57929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4" b="14031"/>
          <a:stretch/>
        </p:blipFill>
        <p:spPr>
          <a:xfrm>
            <a:off x="385948" y="686648"/>
            <a:ext cx="11009494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A78A8-8AE3-EF1A-26BA-AF83E9B6B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2" b="22327"/>
          <a:stretch/>
        </p:blipFill>
        <p:spPr>
          <a:xfrm>
            <a:off x="385948" y="4115648"/>
            <a:ext cx="11009494" cy="210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9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Autofit/>
          </a:bodyPr>
          <a:lstStyle/>
          <a:p>
            <a:pPr algn="ctr"/>
            <a:r>
              <a:rPr lang="ru-RU" sz="3200" cap="none" dirty="0"/>
              <a:t>Страница поиска устройств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7B00EC-F6E5-5757-A8A2-8EA968CA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29" y="744771"/>
            <a:ext cx="11459689" cy="582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32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04701" y="169862"/>
            <a:ext cx="10228263" cy="752475"/>
          </a:xfrm>
        </p:spPr>
        <p:txBody>
          <a:bodyPr>
            <a:normAutofit/>
          </a:bodyPr>
          <a:lstStyle/>
          <a:p>
            <a:r>
              <a:rPr lang="ru-RU" cap="none" dirty="0"/>
              <a:t>Перспективы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504701" y="1089850"/>
            <a:ext cx="10996613" cy="52101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Увеличение рынка и пользовательской базы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Введение системы подписки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Улучшение клиентского сервиса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Гибкость и масштабируемость системы</a:t>
            </a:r>
          </a:p>
          <a:p>
            <a:pPr marL="0" indent="0">
              <a:buNone/>
            </a:pPr>
            <a:endParaRPr lang="ru-RU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744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04701" y="169862"/>
            <a:ext cx="10228263" cy="752475"/>
          </a:xfrm>
        </p:spPr>
        <p:txBody>
          <a:bodyPr>
            <a:normAutofit/>
          </a:bodyPr>
          <a:lstStyle/>
          <a:p>
            <a:r>
              <a:rPr lang="ru-RU" cap="none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504701" y="1089850"/>
            <a:ext cx="10996613" cy="5210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результата выполнения выпускной квалификационной работы было выполнено следующее:</a:t>
            </a:r>
          </a:p>
          <a:p>
            <a:pPr lvl="0"/>
            <a:r>
              <a:rPr lang="ru-RU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Разработанная система выполняет следующие функции: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Регистрация устройств.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Система мониторинга ключевых технических параметров экзомассажоров с возможностью удаленного доступа для пользователей</a:t>
            </a:r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400" dirty="0"/>
              <a:t> Реализованы алгоритмы анализа данных для выявления аномалий и формирования рекомендаций по предотвращению отказов технических 	устройств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ru-RU" sz="2400" dirty="0"/>
              <a:t> Реализованы создание и сохранение различных вариантов настроек.</a:t>
            </a:r>
            <a:endParaRPr lang="ru-RU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35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4400" y="1055687"/>
            <a:ext cx="10363200" cy="47466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Сложность интеграции различных компонентов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Слабая надежность и устойчивость системы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Обработка и анализ данных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Отсутствие обновления программной части устройств 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9" y="263415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Проблемы</a:t>
            </a:r>
          </a:p>
        </p:txBody>
      </p:sp>
    </p:spTree>
    <p:extLst>
      <p:ext uri="{BB962C8B-B14F-4D97-AF65-F5344CB8AC3E}">
        <p14:creationId xmlns:p14="http://schemas.microsoft.com/office/powerpoint/2010/main" val="107336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25C1423-F21F-4E12-8F9F-ECCF12815F0C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591420355"/>
              </p:ext>
            </p:extLst>
          </p:nvPr>
        </p:nvGraphicFramePr>
        <p:xfrm>
          <a:off x="419099" y="935147"/>
          <a:ext cx="11344276" cy="5779978"/>
        </p:xfrm>
        <a:graphic>
          <a:graphicData uri="http://schemas.openxmlformats.org/drawingml/2006/table">
            <a:tbl>
              <a:tblPr/>
              <a:tblGrid>
                <a:gridCol w="2836069">
                  <a:extLst>
                    <a:ext uri="{9D8B030D-6E8A-4147-A177-3AD203B41FA5}">
                      <a16:colId xmlns:a16="http://schemas.microsoft.com/office/drawing/2014/main" val="3870059051"/>
                    </a:ext>
                  </a:extLst>
                </a:gridCol>
                <a:gridCol w="2836069">
                  <a:extLst>
                    <a:ext uri="{9D8B030D-6E8A-4147-A177-3AD203B41FA5}">
                      <a16:colId xmlns:a16="http://schemas.microsoft.com/office/drawing/2014/main" val="192055047"/>
                    </a:ext>
                  </a:extLst>
                </a:gridCol>
                <a:gridCol w="2836069">
                  <a:extLst>
                    <a:ext uri="{9D8B030D-6E8A-4147-A177-3AD203B41FA5}">
                      <a16:colId xmlns:a16="http://schemas.microsoft.com/office/drawing/2014/main" val="3570786907"/>
                    </a:ext>
                  </a:extLst>
                </a:gridCol>
                <a:gridCol w="2836069">
                  <a:extLst>
                    <a:ext uri="{9D8B030D-6E8A-4147-A177-3AD203B41FA5}">
                      <a16:colId xmlns:a16="http://schemas.microsoft.com/office/drawing/2014/main" val="2192965363"/>
                    </a:ext>
                  </a:extLst>
                </a:gridCol>
              </a:tblGrid>
              <a:tr h="486106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Критерий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Home Assistant</a:t>
                      </a:r>
                      <a:endParaRPr lang="en-US" sz="1200" dirty="0"/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IQair</a:t>
                      </a:r>
                      <a:endParaRPr lang="en-US" sz="1200"/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Проект: Система мониторинга экзомассажоров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17676"/>
                  </a:ext>
                </a:extLst>
              </a:tr>
              <a:tr h="585877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Цель и назначение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Управление умным домом и автоматизация устройств</a:t>
                      </a:r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Мониторинг и улучшение качества воздуха</a:t>
                      </a:r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Мониторинг технического состояния экзомассажоров</a:t>
                      </a:r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2495552"/>
                  </a:ext>
                </a:extLst>
              </a:tr>
              <a:tr h="1147667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Основные функции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Поддержка множества интеграций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Создание автоматизаций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Управление через приложения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Высокая кастомизация</a:t>
                      </a:r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Мониторинг качества воздуха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Данные в реальном времени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Рекомендации по улучшению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Интеграция с системами очистки</a:t>
                      </a:r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- Мониторинг состояния экзомассажоров  - Сбор и анализ данных</a:t>
                      </a:r>
                    </a:p>
                    <a:p>
                      <a:r>
                        <a:rPr lang="ru-RU" sz="1200" dirty="0"/>
                        <a:t>- Уведомления о неисправностях</a:t>
                      </a:r>
                    </a:p>
                    <a:p>
                      <a:r>
                        <a:rPr lang="ru-RU" sz="1200" dirty="0"/>
                        <a:t>- Отчеты и диагностика</a:t>
                      </a:r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082033"/>
                  </a:ext>
                </a:extLst>
              </a:tr>
              <a:tr h="991484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Преимущества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Бесплатное использование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Широкая поддержка сообщества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Гибкость и масштабируемость</a:t>
                      </a:r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Высокая точность измерений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Удобное мобильное приложение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Подходит для разных помещений</a:t>
                      </a:r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Предупреждение о неисправностях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Увеличение срока службы устройств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200" dirty="0"/>
                        <a:t>- Улучшение обслуживания экзомассажоров</a:t>
                      </a:r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938029"/>
                  </a:ext>
                </a:extLst>
              </a:tr>
              <a:tr h="991484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Недостатки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Требует технических знаний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Возможны сложности с интеграцией устройств</a:t>
                      </a:r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Высокая стоимость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200" dirty="0"/>
                        <a:t>Ограниченная интеграция с другими системами умного дома</a:t>
                      </a:r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Потенциальные высокие начальные затраты</a:t>
                      </a:r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630835"/>
                  </a:ext>
                </a:extLst>
              </a:tr>
              <a:tr h="721079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Стоимость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Бесплатно (могут быть расходы на оборудование)</a:t>
                      </a:r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Высокая стоимость устройств и услуг</a:t>
                      </a:r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Зависят от масштаба и сложности системы; могут быть высокими из-за оборудования и разработки ПО</a:t>
                      </a:r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568207"/>
                  </a:ext>
                </a:extLst>
              </a:tr>
              <a:tr h="856281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Пользовательский опыт</a:t>
                      </a:r>
                      <a:endParaRPr lang="ru-RU" sz="1200" dirty="0"/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Требует технических знаний для настройки и поддержки</a:t>
                      </a:r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Простота в использовании, фокус на удобстве и доступности информации</a:t>
                      </a:r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Интуитивно понятное управление для операторов, возможно обучение для технического персонала</a:t>
                      </a:r>
                    </a:p>
                  </a:txBody>
                  <a:tcPr marL="37375" marR="37375" marT="18687" marB="186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167588"/>
                  </a:ext>
                </a:extLst>
              </a:tr>
            </a:tbl>
          </a:graphicData>
        </a:graphic>
      </p:graphicFrame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428625" y="142875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Системы аналоги</a:t>
            </a:r>
          </a:p>
        </p:txBody>
      </p:sp>
    </p:spTree>
    <p:extLst>
      <p:ext uri="{BB962C8B-B14F-4D97-AF65-F5344CB8AC3E}">
        <p14:creationId xmlns:p14="http://schemas.microsoft.com/office/powerpoint/2010/main" val="1601076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913148" y="929382"/>
            <a:ext cx="10363200" cy="57915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Обеспечение непрерывного мониторинга технического состояния экзомассажоров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/>
              <a:t>Предоставления возможности удаленного управления экзомассажорами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/>
              <a:t>Повышение эффективности работы устройств за счет анализа полученных данных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Обеспечение надежности использования системы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Возможность использования экзомассажоров через систему подписки</a:t>
            </a:r>
          </a:p>
          <a:p>
            <a:pPr marL="0" indent="0">
              <a:buNone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000" dirty="0">
                <a:cs typeface="Times New Roman" panose="02020603050405020304" pitchFamily="18" charset="0"/>
              </a:rPr>
              <a:t>Задачи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Разработка механизмов мониторинга ключевых технических параметров экзомассажоров с возможностью удаленного доступа для пользователей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Реализация алгоритмов анализа данных для выявления аномалий и формирования рекомендаций по предотвращению отказов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/>
              <a:t>Разработка интерфейса для визуализации результатов мониторинга и управления системой через веб-портал для пользователей.</a:t>
            </a:r>
            <a:endParaRPr lang="ru-RU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5000" cap="none" dirty="0"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1F42A0-F615-409D-B079-02BAA0E1AECC}"/>
              </a:ext>
            </a:extLst>
          </p:cNvPr>
          <p:cNvSpPr txBox="1">
            <a:spLocks/>
          </p:cNvSpPr>
          <p:nvPr/>
        </p:nvSpPr>
        <p:spPr>
          <a:xfrm>
            <a:off x="913148" y="18357"/>
            <a:ext cx="10364451" cy="7922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cap="none" dirty="0"/>
              <a:t>Цели</a:t>
            </a:r>
            <a:r>
              <a:rPr lang="en-US" cap="none" dirty="0"/>
              <a:t>:</a:t>
            </a:r>
            <a:endParaRPr lang="ru-RU" cap="none" dirty="0"/>
          </a:p>
        </p:txBody>
      </p:sp>
    </p:spTree>
    <p:extLst>
      <p:ext uri="{BB962C8B-B14F-4D97-AF65-F5344CB8AC3E}">
        <p14:creationId xmlns:p14="http://schemas.microsoft.com/office/powerpoint/2010/main" val="2910719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762000" y="187325"/>
            <a:ext cx="10363200" cy="792162"/>
          </a:xfrm>
        </p:spPr>
        <p:txBody>
          <a:bodyPr>
            <a:normAutofit/>
          </a:bodyPr>
          <a:lstStyle/>
          <a:p>
            <a:r>
              <a:rPr lang="ru-RU" cap="none" dirty="0"/>
              <a:t>Функционал системы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762000" y="1157288"/>
            <a:ext cx="10363200" cy="55133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Регистрация устройств.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Блокировка устройств	</a:t>
            </a:r>
            <a:endParaRPr lang="ru-RU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Добавление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удаление 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едактирование пользователей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Обновление прошивок устройств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Создание регистрационных кодов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Просмотр логов устройств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Удаленное управление устройством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Онлайн-связь с тех поддержкой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3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14350" y="238125"/>
            <a:ext cx="10364788" cy="792163"/>
          </a:xfrm>
        </p:spPr>
        <p:txBody>
          <a:bodyPr>
            <a:normAutofit/>
          </a:bodyPr>
          <a:lstStyle/>
          <a:p>
            <a:r>
              <a:rPr lang="ru-RU" cap="none" dirty="0"/>
              <a:t>Средства разработки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514350" y="1346200"/>
            <a:ext cx="10363200" cy="5511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Среда разработки: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Язык программирования: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Фреймворк: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Django, Django REST framework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Формат обмена данными: JSON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 управления версий: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СУБД: MySQL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087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Диаграмма компонентов системы 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FA67CCC-CDC6-8D27-4888-95E9141601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4B3E17-231D-C735-FAED-45ABDD57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" y="792272"/>
            <a:ext cx="12192000" cy="567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1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792272"/>
          </a:xfrm>
        </p:spPr>
        <p:txBody>
          <a:bodyPr>
            <a:normAutofit/>
          </a:bodyPr>
          <a:lstStyle/>
          <a:p>
            <a:r>
              <a:rPr lang="ru-RU" cap="none" dirty="0"/>
              <a:t>Диаграмма классов системы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F3062C-AC03-9718-E55E-0874CBC2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24" y="605642"/>
            <a:ext cx="10428933" cy="62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530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5857</TotalTime>
  <Words>684</Words>
  <Application>Microsoft Office PowerPoint</Application>
  <PresentationFormat>Широкоэкранный</PresentationFormat>
  <Paragraphs>120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Calibri</vt:lpstr>
      <vt:lpstr>Times New Roman</vt:lpstr>
      <vt:lpstr>Tw Cen MT</vt:lpstr>
      <vt:lpstr>Tw Cen MT Condensed</vt:lpstr>
      <vt:lpstr>Wingdings</vt:lpstr>
      <vt:lpstr>Wingdings 3</vt:lpstr>
      <vt:lpstr>Интеграл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Функционал системы</vt:lpstr>
      <vt:lpstr>Средства разработки</vt:lpstr>
      <vt:lpstr>Диаграмма компонентов системы </vt:lpstr>
      <vt:lpstr>Диаграмма классов системы </vt:lpstr>
      <vt:lpstr>Пакеты вариантов использования</vt:lpstr>
      <vt:lpstr>Детализация пакета функции ПС для администратора</vt:lpstr>
      <vt:lpstr>Детализация пакета функции ПС для оператора</vt:lpstr>
      <vt:lpstr>Диаграмма последовательности загрузки прошивки</vt:lpstr>
      <vt:lpstr>Диаграмма последовательности поиска</vt:lpstr>
      <vt:lpstr>Диаграмма последовательности авторизации</vt:lpstr>
      <vt:lpstr>Классы-сущности и связи между ними</vt:lpstr>
      <vt:lpstr>Окно авторизации</vt:lpstr>
      <vt:lpstr>Главная страница от лица администратора</vt:lpstr>
      <vt:lpstr>Страница устройства от лица администратора</vt:lpstr>
      <vt:lpstr>Страница устройства от лица администратора</vt:lpstr>
      <vt:lpstr>Связь с техподдержкой</vt:lpstr>
      <vt:lpstr>Форма добавления новой прошивки</vt:lpstr>
      <vt:lpstr>Страница регистрационных кодов</vt:lpstr>
      <vt:lpstr>Страница поиска устройств</vt:lpstr>
      <vt:lpstr>Перспективы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Fangorn</dc:creator>
  <cp:lastModifiedBy>Дмитрий</cp:lastModifiedBy>
  <cp:revision>62</cp:revision>
  <dcterms:created xsi:type="dcterms:W3CDTF">2020-06-09T08:10:54Z</dcterms:created>
  <dcterms:modified xsi:type="dcterms:W3CDTF">2024-06-14T11:34:50Z</dcterms:modified>
</cp:coreProperties>
</file>